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16" r:id="rId2"/>
    <p:sldId id="547" r:id="rId3"/>
    <p:sldId id="481" r:id="rId4"/>
    <p:sldId id="548" r:id="rId5"/>
    <p:sldId id="549" r:id="rId6"/>
    <p:sldId id="482" r:id="rId7"/>
    <p:sldId id="430" r:id="rId8"/>
    <p:sldId id="471" r:id="rId9"/>
    <p:sldId id="550" r:id="rId10"/>
    <p:sldId id="472" r:id="rId11"/>
    <p:sldId id="577" r:id="rId12"/>
    <p:sldId id="551" r:id="rId13"/>
    <p:sldId id="578" r:id="rId14"/>
    <p:sldId id="553" r:id="rId15"/>
    <p:sldId id="556" r:id="rId16"/>
    <p:sldId id="555" r:id="rId17"/>
    <p:sldId id="552" r:id="rId18"/>
    <p:sldId id="579" r:id="rId19"/>
    <p:sldId id="473" r:id="rId20"/>
    <p:sldId id="580" r:id="rId21"/>
    <p:sldId id="581" r:id="rId22"/>
    <p:sldId id="582" r:id="rId23"/>
    <p:sldId id="583" r:id="rId24"/>
    <p:sldId id="584" r:id="rId25"/>
    <p:sldId id="585" r:id="rId26"/>
    <p:sldId id="562" r:id="rId27"/>
    <p:sldId id="479" r:id="rId28"/>
    <p:sldId id="480" r:id="rId29"/>
    <p:sldId id="586" r:id="rId30"/>
    <p:sldId id="491" r:id="rId31"/>
    <p:sldId id="492" r:id="rId32"/>
    <p:sldId id="493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32"/>
      </p:cViewPr>
      <p:guideLst>
        <p:guide orient="horz" pos="217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3.tiff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tiff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6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9.xml"/><Relationship Id="rId7" Type="http://schemas.openxmlformats.org/officeDocument/2006/relationships/image" Target="../media/image2.jpeg"/><Relationship Id="rId12" Type="http://schemas.openxmlformats.org/officeDocument/2006/relationships/image" Target="../media/image4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2.png"/><Relationship Id="rId5" Type="http://schemas.openxmlformats.org/officeDocument/2006/relationships/tags" Target="../tags/tag11.xml"/><Relationship Id="rId10" Type="http://schemas.openxmlformats.org/officeDocument/2006/relationships/image" Target="../media/image46.jpeg"/><Relationship Id="rId4" Type="http://schemas.openxmlformats.org/officeDocument/2006/relationships/tags" Target="../tags/tag10.xml"/><Relationship Id="rId9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6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046480"/>
            <a:ext cx="9488170" cy="209677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乘、除法的意义和</a:t>
            </a:r>
          </a:p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各部分间的关系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四则运算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4730" y="330200"/>
            <a:ext cx="6178550" cy="1956435"/>
          </a:xfrm>
          <a:prstGeom prst="rect">
            <a:avLst/>
          </a:prstGeom>
        </p:spPr>
      </p:pic>
      <p:sp>
        <p:nvSpPr>
          <p:cNvPr id="2" name="TextBox 7"/>
          <p:cNvSpPr txBox="1"/>
          <p:nvPr/>
        </p:nvSpPr>
        <p:spPr>
          <a:xfrm>
            <a:off x="510540" y="2515235"/>
            <a:ext cx="102831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）有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枝花，每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枝插一瓶，可以插几瓶？</a:t>
            </a:r>
          </a:p>
        </p:txBody>
      </p:sp>
      <p:sp>
        <p:nvSpPr>
          <p:cNvPr id="3" name="TextBox 12"/>
          <p:cNvSpPr txBox="1"/>
          <p:nvPr/>
        </p:nvSpPr>
        <p:spPr>
          <a:xfrm>
            <a:off x="4023360" y="4530725"/>
            <a:ext cx="3732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12÷3=4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（瓶）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3554730" y="5459730"/>
            <a:ext cx="3732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答：可以插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瓶。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1336040" y="3388995"/>
            <a:ext cx="9761220" cy="857885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已知总数和每份的数量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求总份数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用除法计算。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6" grpId="0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4730" y="330200"/>
            <a:ext cx="6178550" cy="1956435"/>
          </a:xfrm>
          <a:prstGeom prst="rect">
            <a:avLst/>
          </a:prstGeom>
        </p:spPr>
      </p:pic>
      <p:sp>
        <p:nvSpPr>
          <p:cNvPr id="2" name="TextBox 7"/>
          <p:cNvSpPr txBox="1"/>
          <p:nvPr/>
        </p:nvSpPr>
        <p:spPr>
          <a:xfrm>
            <a:off x="345440" y="2536190"/>
            <a:ext cx="115525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(3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）有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枝花，平均插到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个花瓶里，每个花瓶插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几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枝？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4023360" y="4530725"/>
            <a:ext cx="3732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12÷4=3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（枝）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554730" y="5459730"/>
            <a:ext cx="4798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答：每个花瓶插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枝。</a:t>
            </a:r>
            <a:endParaRPr lang="zh-CN" altLang="en-US" sz="3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336040" y="3388995"/>
            <a:ext cx="9761220" cy="857885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已知总数和总份数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求每份的数量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用除法计算。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6" grpId="0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036633" y="1987039"/>
            <a:ext cx="370504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3  ×  4  =  12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4036633" y="2614943"/>
            <a:ext cx="3705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    3  =  4</a:t>
            </a:r>
          </a:p>
        </p:txBody>
      </p:sp>
      <p:sp>
        <p:nvSpPr>
          <p:cNvPr id="5" name="TextBox 12"/>
          <p:cNvSpPr txBox="1"/>
          <p:nvPr/>
        </p:nvSpPr>
        <p:spPr>
          <a:xfrm>
            <a:off x="4036695" y="3333750"/>
            <a:ext cx="3885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    4  =  3</a:t>
            </a:r>
          </a:p>
        </p:txBody>
      </p:sp>
      <p:sp>
        <p:nvSpPr>
          <p:cNvPr id="6" name="文本框 24"/>
          <p:cNvSpPr txBox="1"/>
          <p:nvPr/>
        </p:nvSpPr>
        <p:spPr>
          <a:xfrm>
            <a:off x="774065" y="1277620"/>
            <a:ext cx="9257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(2)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(3)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与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(1)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的比较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说说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什么是除法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036695" y="4386580"/>
            <a:ext cx="4110990" cy="6946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÷        =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952625" y="5168900"/>
            <a:ext cx="9124950" cy="12884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已知两个数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的积与其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个因数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，求另一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个因数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的运算，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除法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11" name="组合 40"/>
          <p:cNvGrpSpPr/>
          <p:nvPr/>
        </p:nvGrpSpPr>
        <p:grpSpPr>
          <a:xfrm>
            <a:off x="4236791" y="3927045"/>
            <a:ext cx="1524000" cy="1214756"/>
            <a:chOff x="-269113" y="-133203"/>
            <a:chExt cx="1524011" cy="1215009"/>
          </a:xfrm>
        </p:grpSpPr>
        <p:sp>
          <p:nvSpPr>
            <p:cNvPr id="12" name="矩形 11"/>
            <p:cNvSpPr/>
            <p:nvPr/>
          </p:nvSpPr>
          <p:spPr>
            <a:xfrm rot="16200000">
              <a:off x="83538" y="-168076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-269113" y="367282"/>
              <a:ext cx="1524011" cy="714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被除数 </a:t>
              </a:r>
            </a:p>
          </p:txBody>
        </p:sp>
      </p:grpSp>
      <p:grpSp>
        <p:nvGrpSpPr>
          <p:cNvPr id="14" name="组合 40"/>
          <p:cNvGrpSpPr/>
          <p:nvPr/>
        </p:nvGrpSpPr>
        <p:grpSpPr>
          <a:xfrm>
            <a:off x="5906822" y="3876064"/>
            <a:ext cx="1216660" cy="1250319"/>
            <a:chOff x="-61815" y="-184016"/>
            <a:chExt cx="1216669" cy="1250579"/>
          </a:xfrm>
        </p:grpSpPr>
        <p:sp>
          <p:nvSpPr>
            <p:cNvPr id="15" name="矩形 14"/>
            <p:cNvSpPr/>
            <p:nvPr/>
          </p:nvSpPr>
          <p:spPr>
            <a:xfrm rot="16200000">
              <a:off x="47980" y="-218889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-61815" y="352039"/>
              <a:ext cx="1216669" cy="714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除数 </a:t>
              </a:r>
            </a:p>
          </p:txBody>
        </p:sp>
      </p:grpSp>
      <p:grpSp>
        <p:nvGrpSpPr>
          <p:cNvPr id="18" name="组合 40"/>
          <p:cNvGrpSpPr/>
          <p:nvPr/>
        </p:nvGrpSpPr>
        <p:grpSpPr>
          <a:xfrm>
            <a:off x="6996218" y="3873979"/>
            <a:ext cx="647856" cy="1245806"/>
            <a:chOff x="-18647" y="-164328"/>
            <a:chExt cx="647861" cy="1246066"/>
          </a:xfrm>
        </p:grpSpPr>
        <p:sp>
          <p:nvSpPr>
            <p:cNvPr id="21" name="矩形 20"/>
            <p:cNvSpPr/>
            <p:nvPr/>
          </p:nvSpPr>
          <p:spPr>
            <a:xfrm rot="16200000">
              <a:off x="16227" y="-199201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22" name="TextBox 37"/>
            <p:cNvSpPr txBox="1"/>
            <p:nvPr/>
          </p:nvSpPr>
          <p:spPr>
            <a:xfrm>
              <a:off x="105990" y="367358"/>
              <a:ext cx="523224" cy="714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商 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036633" y="1987039"/>
            <a:ext cx="370504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3  ×  4  =  12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4036633" y="2614943"/>
            <a:ext cx="37050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    3  =  4</a:t>
            </a:r>
          </a:p>
        </p:txBody>
      </p:sp>
      <p:sp>
        <p:nvSpPr>
          <p:cNvPr id="5" name="TextBox 12"/>
          <p:cNvSpPr txBox="1"/>
          <p:nvPr/>
        </p:nvSpPr>
        <p:spPr>
          <a:xfrm>
            <a:off x="4036695" y="3333750"/>
            <a:ext cx="3885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en-US" altLang="zh-CN" sz="32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    4  =  3</a:t>
            </a:r>
          </a:p>
        </p:txBody>
      </p:sp>
      <p:sp>
        <p:nvSpPr>
          <p:cNvPr id="6" name="文本框 24"/>
          <p:cNvSpPr txBox="1"/>
          <p:nvPr/>
        </p:nvSpPr>
        <p:spPr>
          <a:xfrm>
            <a:off x="774065" y="1277620"/>
            <a:ext cx="9257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(2)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(3)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与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(1)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的比较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pitchFamily="2" charset="2"/>
              </a:rPr>
              <a:t>说说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什么是除法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036695" y="4386580"/>
            <a:ext cx="4110990" cy="69469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÷        =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952625" y="5168900"/>
            <a:ext cx="9124950" cy="12884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在除法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中，已知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的积叫做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被除数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，其中一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个因数叫做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除数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，另一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个因数叫做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商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40"/>
          <p:cNvGrpSpPr/>
          <p:nvPr/>
        </p:nvGrpSpPr>
        <p:grpSpPr>
          <a:xfrm>
            <a:off x="4236791" y="3927045"/>
            <a:ext cx="1524000" cy="1214756"/>
            <a:chOff x="-269113" y="-133203"/>
            <a:chExt cx="1524011" cy="1215009"/>
          </a:xfrm>
        </p:grpSpPr>
        <p:sp>
          <p:nvSpPr>
            <p:cNvPr id="12" name="矩形 11"/>
            <p:cNvSpPr/>
            <p:nvPr/>
          </p:nvSpPr>
          <p:spPr>
            <a:xfrm rot="16200000">
              <a:off x="83538" y="-168076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13" name="TextBox 37"/>
            <p:cNvSpPr txBox="1"/>
            <p:nvPr/>
          </p:nvSpPr>
          <p:spPr>
            <a:xfrm>
              <a:off x="-269113" y="367282"/>
              <a:ext cx="1524011" cy="714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被除数 </a:t>
              </a:r>
            </a:p>
          </p:txBody>
        </p:sp>
      </p:grpSp>
      <p:grpSp>
        <p:nvGrpSpPr>
          <p:cNvPr id="14" name="组合 40"/>
          <p:cNvGrpSpPr/>
          <p:nvPr/>
        </p:nvGrpSpPr>
        <p:grpSpPr>
          <a:xfrm>
            <a:off x="5906822" y="3876064"/>
            <a:ext cx="1216660" cy="1250319"/>
            <a:chOff x="-61815" y="-184016"/>
            <a:chExt cx="1216669" cy="1250579"/>
          </a:xfrm>
        </p:grpSpPr>
        <p:sp>
          <p:nvSpPr>
            <p:cNvPr id="15" name="矩形 14"/>
            <p:cNvSpPr/>
            <p:nvPr/>
          </p:nvSpPr>
          <p:spPr>
            <a:xfrm rot="16200000">
              <a:off x="47980" y="-218889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-61815" y="352039"/>
              <a:ext cx="1216669" cy="714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除数 </a:t>
              </a:r>
            </a:p>
          </p:txBody>
        </p:sp>
      </p:grpSp>
      <p:grpSp>
        <p:nvGrpSpPr>
          <p:cNvPr id="18" name="组合 40"/>
          <p:cNvGrpSpPr/>
          <p:nvPr/>
        </p:nvGrpSpPr>
        <p:grpSpPr>
          <a:xfrm>
            <a:off x="6996218" y="3873979"/>
            <a:ext cx="647856" cy="1245806"/>
            <a:chOff x="-18647" y="-164328"/>
            <a:chExt cx="647861" cy="1246066"/>
          </a:xfrm>
        </p:grpSpPr>
        <p:sp>
          <p:nvSpPr>
            <p:cNvPr id="21" name="矩形 20"/>
            <p:cNvSpPr/>
            <p:nvPr/>
          </p:nvSpPr>
          <p:spPr>
            <a:xfrm rot="16200000">
              <a:off x="16227" y="-199201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22" name="TextBox 37"/>
            <p:cNvSpPr txBox="1"/>
            <p:nvPr/>
          </p:nvSpPr>
          <p:spPr>
            <a:xfrm>
              <a:off x="105990" y="367358"/>
              <a:ext cx="523224" cy="714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商 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3195" y="1214120"/>
            <a:ext cx="76200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246" name="Text Box 6" descr="羊皮纸"/>
          <p:cNvSpPr txBox="1">
            <a:spLocks noChangeArrowheads="1"/>
          </p:cNvSpPr>
          <p:nvPr/>
        </p:nvSpPr>
        <p:spPr bwMode="auto">
          <a:xfrm>
            <a:off x="3492818" y="1879600"/>
            <a:ext cx="57610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乘法各部分间的关系:</a:t>
            </a:r>
          </a:p>
        </p:txBody>
      </p:sp>
      <p:sp>
        <p:nvSpPr>
          <p:cNvPr id="4" name="矩形 3"/>
          <p:cNvSpPr/>
          <p:nvPr/>
        </p:nvSpPr>
        <p:spPr>
          <a:xfrm>
            <a:off x="3596184" y="2837969"/>
            <a:ext cx="3688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</a:p>
        </p:txBody>
      </p:sp>
      <p:sp>
        <p:nvSpPr>
          <p:cNvPr id="5" name="矩形 4"/>
          <p:cNvSpPr/>
          <p:nvPr/>
        </p:nvSpPr>
        <p:spPr>
          <a:xfrm>
            <a:off x="3596260" y="3771032"/>
            <a:ext cx="5059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另一个因数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3195" y="1214120"/>
            <a:ext cx="76200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246" name="Text Box 6" descr="羊皮纸"/>
          <p:cNvSpPr txBox="1">
            <a:spLocks noChangeArrowheads="1"/>
          </p:cNvSpPr>
          <p:nvPr/>
        </p:nvSpPr>
        <p:spPr bwMode="auto">
          <a:xfrm>
            <a:off x="3492818" y="1879600"/>
            <a:ext cx="57610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除法各部分间的关系:</a:t>
            </a:r>
          </a:p>
        </p:txBody>
      </p:sp>
      <p:sp>
        <p:nvSpPr>
          <p:cNvPr id="6" name="矩形 5"/>
          <p:cNvSpPr/>
          <p:nvPr/>
        </p:nvSpPr>
        <p:spPr>
          <a:xfrm>
            <a:off x="3645312" y="2667878"/>
            <a:ext cx="4145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</a:p>
        </p:txBody>
      </p:sp>
      <p:sp>
        <p:nvSpPr>
          <p:cNvPr id="7" name="矩形 6"/>
          <p:cNvSpPr/>
          <p:nvPr/>
        </p:nvSpPr>
        <p:spPr>
          <a:xfrm>
            <a:off x="3645722" y="3502663"/>
            <a:ext cx="4145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</a:p>
        </p:txBody>
      </p:sp>
      <p:sp>
        <p:nvSpPr>
          <p:cNvPr id="2" name="矩形 1"/>
          <p:cNvSpPr/>
          <p:nvPr/>
        </p:nvSpPr>
        <p:spPr>
          <a:xfrm>
            <a:off x="3645497" y="4337913"/>
            <a:ext cx="41452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被除数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kumimoji="1"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6" grpId="0"/>
      <p:bldP spid="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" name="圆角矩形 24"/>
          <p:cNvSpPr/>
          <p:nvPr/>
        </p:nvSpPr>
        <p:spPr>
          <a:xfrm>
            <a:off x="3848735" y="4928870"/>
            <a:ext cx="4274185" cy="7080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4"/>
          <p:cNvSpPr txBox="1"/>
          <p:nvPr/>
        </p:nvSpPr>
        <p:spPr>
          <a:xfrm>
            <a:off x="563766" y="1339844"/>
            <a:ext cx="78598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验证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乘法与除法之间的关系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488815" y="3116580"/>
            <a:ext cx="725170" cy="13462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099810" y="3116580"/>
            <a:ext cx="625475" cy="13462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292975" y="3116580"/>
            <a:ext cx="664845" cy="137795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40"/>
          <p:cNvGrpSpPr/>
          <p:nvPr/>
        </p:nvGrpSpPr>
        <p:grpSpPr>
          <a:xfrm>
            <a:off x="4076782" y="4463040"/>
            <a:ext cx="1544320" cy="1187450"/>
            <a:chOff x="-216824" y="-114149"/>
            <a:chExt cx="1544331" cy="1187697"/>
          </a:xfrm>
        </p:grpSpPr>
        <p:sp>
          <p:nvSpPr>
            <p:cNvPr id="17" name="矩形 16"/>
            <p:cNvSpPr/>
            <p:nvPr/>
          </p:nvSpPr>
          <p:spPr>
            <a:xfrm rot="16200000">
              <a:off x="155930" y="-149022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-216824" y="359025"/>
              <a:ext cx="1544331" cy="714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被除数 </a:t>
              </a:r>
            </a:p>
          </p:txBody>
        </p:sp>
      </p:grpSp>
      <p:grpSp>
        <p:nvGrpSpPr>
          <p:cNvPr id="21" name="组合 40"/>
          <p:cNvGrpSpPr/>
          <p:nvPr/>
        </p:nvGrpSpPr>
        <p:grpSpPr>
          <a:xfrm>
            <a:off x="5928592" y="4473198"/>
            <a:ext cx="1146175" cy="1170307"/>
            <a:chOff x="-61815" y="-103988"/>
            <a:chExt cx="1146183" cy="1170551"/>
          </a:xfrm>
        </p:grpSpPr>
        <p:sp>
          <p:nvSpPr>
            <p:cNvPr id="22" name="矩形 21"/>
            <p:cNvSpPr/>
            <p:nvPr/>
          </p:nvSpPr>
          <p:spPr>
            <a:xfrm rot="16200000">
              <a:off x="36549" y="-138861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23" name="TextBox 37"/>
            <p:cNvSpPr txBox="1"/>
            <p:nvPr/>
          </p:nvSpPr>
          <p:spPr>
            <a:xfrm>
              <a:off x="-61815" y="352039"/>
              <a:ext cx="1146183" cy="714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除数 </a:t>
              </a:r>
            </a:p>
          </p:txBody>
        </p:sp>
      </p:grpSp>
      <p:grpSp>
        <p:nvGrpSpPr>
          <p:cNvPr id="24" name="组合 40"/>
          <p:cNvGrpSpPr/>
          <p:nvPr/>
        </p:nvGrpSpPr>
        <p:grpSpPr>
          <a:xfrm>
            <a:off x="7175948" y="4496012"/>
            <a:ext cx="750568" cy="1162685"/>
            <a:chOff x="68351" y="-81122"/>
            <a:chExt cx="750574" cy="1162928"/>
          </a:xfrm>
        </p:grpSpPr>
        <p:sp>
          <p:nvSpPr>
            <p:cNvPr id="26" name="矩形 25"/>
            <p:cNvSpPr/>
            <p:nvPr/>
          </p:nvSpPr>
          <p:spPr>
            <a:xfrm rot="16200000">
              <a:off x="103224" y="-115995"/>
              <a:ext cx="513822" cy="5835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27" name="TextBox 37"/>
            <p:cNvSpPr txBox="1"/>
            <p:nvPr/>
          </p:nvSpPr>
          <p:spPr>
            <a:xfrm>
              <a:off x="166775" y="367282"/>
              <a:ext cx="652150" cy="7145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/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商 </a:t>
              </a: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6566535" y="1334770"/>
            <a:ext cx="4526280" cy="59753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除法是乘法的逆运算。</a:t>
            </a:r>
          </a:p>
        </p:txBody>
      </p:sp>
      <p:sp>
        <p:nvSpPr>
          <p:cNvPr id="2" name="矩形 1"/>
          <p:cNvSpPr/>
          <p:nvPr/>
        </p:nvSpPr>
        <p:spPr>
          <a:xfrm>
            <a:off x="3751580" y="2206625"/>
            <a:ext cx="439102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  3   ×    4  =  12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3751580" y="2988945"/>
            <a:ext cx="4391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en-US" altLang="zh-CN" sz="36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en-US" altLang="zh-CN" sz="36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    3  =  4</a:t>
            </a:r>
          </a:p>
        </p:txBody>
      </p:sp>
      <p:sp>
        <p:nvSpPr>
          <p:cNvPr id="5" name="TextBox 12"/>
          <p:cNvSpPr txBox="1"/>
          <p:nvPr/>
        </p:nvSpPr>
        <p:spPr>
          <a:xfrm>
            <a:off x="3766185" y="3814445"/>
            <a:ext cx="4604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en-US" altLang="zh-CN" sz="36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en-US" altLang="zh-CN" sz="36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    4  =  3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bldLvl="0" animBg="1"/>
      <p:bldP spid="14" grpId="0" bldLvl="0" animBg="1"/>
      <p:bldP spid="15" grpId="0" bldLvl="0" animBg="1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43585" y="1406525"/>
            <a:ext cx="93440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知道有关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的哪些运算？具体描述一下这些运算。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305300" y="2332990"/>
            <a:ext cx="3911600" cy="3429000"/>
            <a:chOff x="6780" y="3674"/>
            <a:chExt cx="6160" cy="5400"/>
          </a:xfrm>
        </p:grpSpPr>
        <p:pic>
          <p:nvPicPr>
            <p:cNvPr id="11" name="图片 10" descr="图片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5926" r="29012" b="3759"/>
            <a:stretch>
              <a:fillRect/>
            </a:stretch>
          </p:blipFill>
          <p:spPr>
            <a:xfrm>
              <a:off x="6780" y="3674"/>
              <a:ext cx="6160" cy="5401"/>
            </a:xfrm>
            <a:prstGeom prst="rect">
              <a:avLst/>
            </a:prstGeom>
          </p:spPr>
        </p:pic>
        <p:pic>
          <p:nvPicPr>
            <p:cNvPr id="12" name="图片 11" descr="图片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62692" t="64701" r="29085" b="12027"/>
            <a:stretch>
              <a:fillRect/>
            </a:stretch>
          </p:blipFill>
          <p:spPr>
            <a:xfrm rot="20760000" flipH="1">
              <a:off x="8296" y="7768"/>
              <a:ext cx="2125" cy="1306"/>
            </a:xfrm>
            <a:prstGeom prst="rect">
              <a:avLst/>
            </a:prstGeom>
          </p:spPr>
        </p:pic>
        <p:sp>
          <p:nvSpPr>
            <p:cNvPr id="13" name="平行四边形 12"/>
            <p:cNvSpPr/>
            <p:nvPr/>
          </p:nvSpPr>
          <p:spPr>
            <a:xfrm rot="21240000" flipH="1">
              <a:off x="8199" y="7642"/>
              <a:ext cx="2180" cy="662"/>
            </a:xfrm>
            <a:prstGeom prst="parallelogram">
              <a:avLst>
                <a:gd name="adj" fmla="val 59468"/>
              </a:avLst>
            </a:prstGeom>
            <a:solidFill>
              <a:srgbClr val="C3DF9B"/>
            </a:solidFill>
            <a:ln>
              <a:solidFill>
                <a:srgbClr val="C2DE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圆角矩形标注 10"/>
          <p:cNvSpPr>
            <a:spLocks noChangeArrowheads="1"/>
          </p:cNvSpPr>
          <p:nvPr/>
        </p:nvSpPr>
        <p:spPr bwMode="auto">
          <a:xfrm>
            <a:off x="1109345" y="2332990"/>
            <a:ext cx="2839720" cy="1390650"/>
          </a:xfrm>
          <a:prstGeom prst="wedgeRoundRectCallout">
            <a:avLst>
              <a:gd name="adj1" fmla="val 61211"/>
              <a:gd name="adj2" fmla="val 39693"/>
              <a:gd name="adj3" fmla="val 16667"/>
            </a:avLst>
          </a:prstGeom>
          <a:noFill/>
          <a:ln w="19050" algn="ctr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25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一个数加上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0,</a:t>
            </a:r>
          </a:p>
          <a:p>
            <a:pPr eaLnBrk="1" latinLnBrk="0" hangingPunct="1">
              <a:lnSpc>
                <a:spcPct val="125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还得原数。</a:t>
            </a:r>
          </a:p>
        </p:txBody>
      </p:sp>
      <p:sp>
        <p:nvSpPr>
          <p:cNvPr id="17" name="圆角矩形标注 12"/>
          <p:cNvSpPr>
            <a:spLocks noChangeArrowheads="1"/>
          </p:cNvSpPr>
          <p:nvPr/>
        </p:nvSpPr>
        <p:spPr bwMode="auto">
          <a:xfrm>
            <a:off x="2172970" y="5042535"/>
            <a:ext cx="3733800" cy="1379855"/>
          </a:xfrm>
          <a:prstGeom prst="wedgeRoundRectCallout">
            <a:avLst>
              <a:gd name="adj1" fmla="val 68774"/>
              <a:gd name="adj2" fmla="val -37647"/>
              <a:gd name="adj3" fmla="val 16667"/>
            </a:avLst>
          </a:prstGeom>
          <a:noFill/>
          <a:ln w="19050" algn="ctr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no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25000"/>
              </a:lnSpc>
              <a:buClrTx/>
              <a:buSzTx/>
              <a:buFontTx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0除以一个非0的数，</a:t>
            </a:r>
          </a:p>
          <a:p>
            <a:pPr lvl="0" algn="l" eaLnBrk="1" hangingPunct="1">
              <a:lnSpc>
                <a:spcPct val="125000"/>
              </a:lnSpc>
              <a:buClrTx/>
              <a:buSzTx/>
              <a:buFontTx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还得0。</a:t>
            </a:r>
          </a:p>
        </p:txBody>
      </p:sp>
      <p:sp>
        <p:nvSpPr>
          <p:cNvPr id="18" name="圆角矩形标注 13"/>
          <p:cNvSpPr>
            <a:spLocks noChangeArrowheads="1"/>
          </p:cNvSpPr>
          <p:nvPr/>
        </p:nvSpPr>
        <p:spPr bwMode="auto">
          <a:xfrm>
            <a:off x="8216900" y="4055110"/>
            <a:ext cx="3477260" cy="1439545"/>
          </a:xfrm>
          <a:prstGeom prst="wedgeRoundRectCallout">
            <a:avLst>
              <a:gd name="adj1" fmla="val -62308"/>
              <a:gd name="adj2" fmla="val -45280"/>
              <a:gd name="adj3" fmla="val 16667"/>
            </a:avLst>
          </a:prstGeom>
          <a:noFill/>
          <a:ln w="19050" algn="ctr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no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25000"/>
              </a:lnSpc>
              <a:buClrTx/>
              <a:buSzTx/>
              <a:buFontTx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一个数和0相乘，</a:t>
            </a:r>
          </a:p>
          <a:p>
            <a:pPr lvl="0" algn="l" eaLnBrk="1" hangingPunct="1">
              <a:lnSpc>
                <a:spcPct val="125000"/>
              </a:lnSpc>
              <a:buClrTx/>
              <a:buSzTx/>
              <a:buFontTx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仍得0。</a:t>
            </a:r>
          </a:p>
        </p:txBody>
      </p:sp>
      <p:sp>
        <p:nvSpPr>
          <p:cNvPr id="25" name="圆角矩形标注 11"/>
          <p:cNvSpPr>
            <a:spLocks noChangeArrowheads="1"/>
          </p:cNvSpPr>
          <p:nvPr/>
        </p:nvSpPr>
        <p:spPr bwMode="auto">
          <a:xfrm>
            <a:off x="6827520" y="2182495"/>
            <a:ext cx="4866640" cy="835025"/>
          </a:xfrm>
          <a:prstGeom prst="wedgeRoundRectCallout">
            <a:avLst>
              <a:gd name="adj1" fmla="val -66123"/>
              <a:gd name="adj2" fmla="val 17462"/>
              <a:gd name="adj3" fmla="val 16667"/>
            </a:avLst>
          </a:prstGeom>
          <a:noFill/>
          <a:ln w="19050" algn="ctr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>
            <a:no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25000"/>
              </a:lnSpc>
              <a:buClrTx/>
              <a:buSzTx/>
              <a:buFontTx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被减数等于减数，差是0。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5" grpId="0" bldLvl="0" animBg="1"/>
      <p:bldP spid="17" grpId="0" bldLvl="0" animBg="1"/>
      <p:bldP spid="18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0" name="文本框 24"/>
          <p:cNvSpPr txBox="1"/>
          <p:nvPr/>
        </p:nvSpPr>
        <p:spPr>
          <a:xfrm>
            <a:off x="716166" y="1327144"/>
            <a:ext cx="78598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能作除数吗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143226" y="2202341"/>
            <a:ext cx="241166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0 = 5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64260" y="3085465"/>
            <a:ext cx="100641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5÷0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不可能得到商，因为找不到一个数同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相乘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42579" y="2198045"/>
            <a:ext cx="3229023" cy="588132"/>
            <a:chOff x="1658421" y="940671"/>
            <a:chExt cx="2892387" cy="588132"/>
          </a:xfrm>
        </p:grpSpPr>
        <p:grpSp>
          <p:nvGrpSpPr>
            <p:cNvPr id="9" name="组合 8"/>
            <p:cNvGrpSpPr/>
            <p:nvPr/>
          </p:nvGrpSpPr>
          <p:grpSpPr>
            <a:xfrm>
              <a:off x="1658421" y="952304"/>
              <a:ext cx="2892387" cy="576499"/>
              <a:chOff x="2603385" y="4317331"/>
              <a:chExt cx="4269881" cy="632369"/>
            </a:xfrm>
          </p:grpSpPr>
          <p:sp>
            <p:nvSpPr>
              <p:cNvPr id="11" name="MH_SubTitle_1"/>
              <p:cNvSpPr/>
              <p:nvPr/>
            </p:nvSpPr>
            <p:spPr>
              <a:xfrm>
                <a:off x="3168535" y="4375026"/>
                <a:ext cx="3704730" cy="574674"/>
              </a:xfrm>
              <a:prstGeom prst="roundRect">
                <a:avLst>
                  <a:gd name="adj" fmla="val 50000"/>
                </a:avLst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36000" anchor="ctr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MH_Other_1"/>
              <p:cNvSpPr/>
              <p:nvPr/>
            </p:nvSpPr>
            <p:spPr>
              <a:xfrm>
                <a:off x="2603385" y="4317331"/>
                <a:ext cx="565150" cy="495300"/>
              </a:xfrm>
              <a:prstGeom prst="wedgeEllipseCallout">
                <a:avLst>
                  <a:gd name="adj1" fmla="val 23834"/>
                  <a:gd name="adj2" fmla="val 6875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defRPr/>
                </a:pPr>
                <a:r>
                  <a:rPr lang="en-US" altLang="zh-CN" sz="32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</p:txBody>
          </p:sp>
          <p:sp>
            <p:nvSpPr>
              <p:cNvPr id="30" name="MH_Other_2"/>
              <p:cNvSpPr/>
              <p:nvPr/>
            </p:nvSpPr>
            <p:spPr>
              <a:xfrm>
                <a:off x="3071700" y="4878496"/>
                <a:ext cx="3801566" cy="59989"/>
              </a:xfrm>
              <a:custGeom>
                <a:avLst/>
                <a:gdLst>
                  <a:gd name="connsiteX0" fmla="*/ 0 w 4183526"/>
                  <a:gd name="connsiteY0" fmla="*/ 0 h 79584"/>
                  <a:gd name="connsiteX1" fmla="*/ 4183526 w 4183526"/>
                  <a:gd name="connsiteY1" fmla="*/ 0 h 79584"/>
                  <a:gd name="connsiteX2" fmla="*/ 4146556 w 4183526"/>
                  <a:gd name="connsiteY2" fmla="*/ 30504 h 79584"/>
                  <a:gd name="connsiteX3" fmla="*/ 3985877 w 4183526"/>
                  <a:gd name="connsiteY3" fmla="*/ 79584 h 79584"/>
                  <a:gd name="connsiteX4" fmla="*/ 197648 w 4183526"/>
                  <a:gd name="connsiteY4" fmla="*/ 79583 h 79584"/>
                  <a:gd name="connsiteX5" fmla="*/ 36970 w 4183526"/>
                  <a:gd name="connsiteY5" fmla="*/ 30503 h 7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526" h="79584">
                    <a:moveTo>
                      <a:pt x="0" y="0"/>
                    </a:moveTo>
                    <a:lnTo>
                      <a:pt x="4183526" y="0"/>
                    </a:lnTo>
                    <a:lnTo>
                      <a:pt x="4146556" y="30504"/>
                    </a:lnTo>
                    <a:cubicBezTo>
                      <a:pt x="4100689" y="61491"/>
                      <a:pt x="4045396" y="79584"/>
                      <a:pt x="3985877" y="79584"/>
                    </a:cubicBezTo>
                    <a:lnTo>
                      <a:pt x="197648" y="79583"/>
                    </a:lnTo>
                    <a:cubicBezTo>
                      <a:pt x="138129" y="79583"/>
                      <a:pt x="82836" y="61490"/>
                      <a:pt x="36970" y="30503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Text Box 3"/>
            <p:cNvSpPr txBox="1">
              <a:spLocks noChangeArrowheads="1"/>
            </p:cNvSpPr>
            <p:nvPr/>
          </p:nvSpPr>
          <p:spPr bwMode="auto">
            <a:xfrm>
              <a:off x="2551278" y="940671"/>
              <a:ext cx="1908212" cy="58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 ÷ 0 = 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？</a:t>
              </a:r>
            </a:p>
          </p:txBody>
        </p:sp>
      </p:grp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1064260" y="4890135"/>
            <a:ext cx="105702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0÷0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不可能得到一个确定的商，因为任何数同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相乘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都得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5142590" y="3905471"/>
            <a:ext cx="241166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 0 = 0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342578" y="3922723"/>
            <a:ext cx="3229023" cy="642274"/>
            <a:chOff x="1658421" y="2367759"/>
            <a:chExt cx="2892387" cy="642274"/>
          </a:xfrm>
        </p:grpSpPr>
        <p:grpSp>
          <p:nvGrpSpPr>
            <p:cNvPr id="35" name="组合 34"/>
            <p:cNvGrpSpPr/>
            <p:nvPr/>
          </p:nvGrpSpPr>
          <p:grpSpPr>
            <a:xfrm>
              <a:off x="1658421" y="2367759"/>
              <a:ext cx="2892387" cy="576499"/>
              <a:chOff x="2603385" y="4317331"/>
              <a:chExt cx="4269882" cy="632369"/>
            </a:xfrm>
          </p:grpSpPr>
          <p:sp>
            <p:nvSpPr>
              <p:cNvPr id="36" name="MH_SubTitle_1"/>
              <p:cNvSpPr/>
              <p:nvPr/>
            </p:nvSpPr>
            <p:spPr>
              <a:xfrm>
                <a:off x="3168535" y="4375026"/>
                <a:ext cx="3704730" cy="574674"/>
              </a:xfrm>
              <a:prstGeom prst="roundRect">
                <a:avLst>
                  <a:gd name="adj" fmla="val 50000"/>
                </a:avLst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36000" anchor="ctr"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endPara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MH_Other_1"/>
              <p:cNvSpPr/>
              <p:nvPr/>
            </p:nvSpPr>
            <p:spPr>
              <a:xfrm>
                <a:off x="2603385" y="4317331"/>
                <a:ext cx="565150" cy="495300"/>
              </a:xfrm>
              <a:prstGeom prst="wedgeEllipseCallout">
                <a:avLst>
                  <a:gd name="adj1" fmla="val 23834"/>
                  <a:gd name="adj2" fmla="val 68750"/>
                </a:avLst>
              </a:prstGeom>
              <a:solidFill>
                <a:schemeClr val="accent6">
                  <a:lumMod val="60000"/>
                  <a:lumOff val="40000"/>
                </a:schemeClr>
              </a:solidFill>
              <a:ln w="2857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anchor="ctr"/>
              <a:lstStyle/>
              <a:p>
                <a:pPr algn="ctr">
                  <a:defRPr/>
                </a:pPr>
                <a:r>
                  <a:rPr lang="en-US" altLang="zh-CN" sz="32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</a:p>
            </p:txBody>
          </p:sp>
          <p:sp>
            <p:nvSpPr>
              <p:cNvPr id="38" name="MH_Other_2"/>
              <p:cNvSpPr/>
              <p:nvPr/>
            </p:nvSpPr>
            <p:spPr>
              <a:xfrm>
                <a:off x="3071699" y="4859111"/>
                <a:ext cx="3801568" cy="79375"/>
              </a:xfrm>
              <a:custGeom>
                <a:avLst/>
                <a:gdLst>
                  <a:gd name="connsiteX0" fmla="*/ 0 w 4183526"/>
                  <a:gd name="connsiteY0" fmla="*/ 0 h 79584"/>
                  <a:gd name="connsiteX1" fmla="*/ 4183526 w 4183526"/>
                  <a:gd name="connsiteY1" fmla="*/ 0 h 79584"/>
                  <a:gd name="connsiteX2" fmla="*/ 4146556 w 4183526"/>
                  <a:gd name="connsiteY2" fmla="*/ 30504 h 79584"/>
                  <a:gd name="connsiteX3" fmla="*/ 3985877 w 4183526"/>
                  <a:gd name="connsiteY3" fmla="*/ 79584 h 79584"/>
                  <a:gd name="connsiteX4" fmla="*/ 197648 w 4183526"/>
                  <a:gd name="connsiteY4" fmla="*/ 79583 h 79584"/>
                  <a:gd name="connsiteX5" fmla="*/ 36970 w 4183526"/>
                  <a:gd name="connsiteY5" fmla="*/ 30503 h 79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526" h="79584">
                    <a:moveTo>
                      <a:pt x="0" y="0"/>
                    </a:moveTo>
                    <a:lnTo>
                      <a:pt x="4183526" y="0"/>
                    </a:lnTo>
                    <a:lnTo>
                      <a:pt x="4146556" y="30504"/>
                    </a:lnTo>
                    <a:cubicBezTo>
                      <a:pt x="4100689" y="61491"/>
                      <a:pt x="4045396" y="79584"/>
                      <a:pt x="3985877" y="79584"/>
                    </a:cubicBezTo>
                    <a:lnTo>
                      <a:pt x="197648" y="79583"/>
                    </a:lnTo>
                    <a:cubicBezTo>
                      <a:pt x="138129" y="79583"/>
                      <a:pt x="82836" y="61490"/>
                      <a:pt x="36970" y="30503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 Box 3"/>
            <p:cNvSpPr txBox="1">
              <a:spLocks noChangeArrowheads="1"/>
            </p:cNvSpPr>
            <p:nvPr/>
          </p:nvSpPr>
          <p:spPr bwMode="auto">
            <a:xfrm>
              <a:off x="2513593" y="2426468"/>
              <a:ext cx="1908212" cy="58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0 ÷ 0 = 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？</a:t>
              </a:r>
            </a:p>
          </p:txBody>
        </p:sp>
      </p:grpSp>
      <p:sp>
        <p:nvSpPr>
          <p:cNvPr id="40" name="圆角矩形标注 39"/>
          <p:cNvSpPr/>
          <p:nvPr/>
        </p:nvSpPr>
        <p:spPr>
          <a:xfrm>
            <a:off x="8126730" y="1967230"/>
            <a:ext cx="1446530" cy="694055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无商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8125460" y="3932555"/>
            <a:ext cx="1993265" cy="694055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商不确定</a:t>
            </a:r>
          </a:p>
        </p:txBody>
      </p:sp>
      <p:sp>
        <p:nvSpPr>
          <p:cNvPr id="42" name="圆角矩形标注 41"/>
          <p:cNvSpPr/>
          <p:nvPr/>
        </p:nvSpPr>
        <p:spPr>
          <a:xfrm>
            <a:off x="4738551" y="5737187"/>
            <a:ext cx="2716772" cy="603949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不能作除数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6" grpId="0"/>
      <p:bldP spid="32" grpId="0"/>
      <p:bldP spid="33" grpId="0"/>
      <p:bldP spid="40" grpId="0" bldLvl="0" animBg="1"/>
      <p:bldP spid="41" grpId="0" bldLvl="0" animBg="1"/>
      <p:bldP spid="4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1.学以致用:教材第6页“做一做”。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560070" y="2068195"/>
            <a:ext cx="106832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6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36×14=504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，直接写出下面两道题的得数。</a:t>
            </a:r>
            <a:endParaRPr lang="zh-CN" altLang="en-US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6260" y="3091468"/>
            <a:ext cx="244827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504÷14=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929401" y="3784600"/>
            <a:ext cx="19442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2656260" y="4114031"/>
            <a:ext cx="22009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504÷36=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929401" y="4759538"/>
            <a:ext cx="194421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388372" y="3091443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</a:p>
        </p:txBody>
      </p:sp>
      <p:sp>
        <p:nvSpPr>
          <p:cNvPr id="5" name="矩形 4"/>
          <p:cNvSpPr/>
          <p:nvPr/>
        </p:nvSpPr>
        <p:spPr>
          <a:xfrm>
            <a:off x="5388569" y="4114006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3" name="TextBox 26"/>
          <p:cNvSpPr txBox="1"/>
          <p:nvPr/>
        </p:nvSpPr>
        <p:spPr>
          <a:xfrm>
            <a:off x="2977388" y="1649884"/>
            <a:ext cx="7785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7" name="矩形 6"/>
          <p:cNvSpPr/>
          <p:nvPr/>
        </p:nvSpPr>
        <p:spPr>
          <a:xfrm>
            <a:off x="1489646" y="1649884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7×5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TextBox 32"/>
          <p:cNvSpPr txBox="1"/>
          <p:nvPr/>
        </p:nvSpPr>
        <p:spPr>
          <a:xfrm>
            <a:off x="5931495" y="163769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</a:p>
        </p:txBody>
      </p:sp>
      <p:sp>
        <p:nvSpPr>
          <p:cNvPr id="5" name="TextBox 33"/>
          <p:cNvSpPr txBox="1"/>
          <p:nvPr/>
        </p:nvSpPr>
        <p:spPr>
          <a:xfrm>
            <a:off x="7742038" y="164988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21" name="矩形 20"/>
          <p:cNvSpPr/>
          <p:nvPr/>
        </p:nvSpPr>
        <p:spPr>
          <a:xfrm>
            <a:off x="4513982" y="1637690"/>
            <a:ext cx="1473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9×6=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130606" y="314985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24" name="矩形 23"/>
          <p:cNvSpPr/>
          <p:nvPr/>
        </p:nvSpPr>
        <p:spPr>
          <a:xfrm>
            <a:off x="7106270" y="1637690"/>
            <a:ext cx="27045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×4=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61518" y="314985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26" name="矩形 25"/>
          <p:cNvSpPr/>
          <p:nvPr/>
        </p:nvSpPr>
        <p:spPr>
          <a:xfrm>
            <a:off x="1489646" y="3149858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35÷5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85854" y="314985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31" name="矩形 30"/>
          <p:cNvSpPr/>
          <p:nvPr/>
        </p:nvSpPr>
        <p:spPr>
          <a:xfrm>
            <a:off x="4441974" y="3149858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54÷6=</a:t>
            </a:r>
          </a:p>
        </p:txBody>
      </p:sp>
      <p:sp>
        <p:nvSpPr>
          <p:cNvPr id="32" name="矩形 31"/>
          <p:cNvSpPr/>
          <p:nvPr/>
        </p:nvSpPr>
        <p:spPr>
          <a:xfrm>
            <a:off x="7250286" y="3162052"/>
            <a:ext cx="29642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32÷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986590" y="473403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061518" y="473403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40" name="矩形 39"/>
          <p:cNvSpPr/>
          <p:nvPr/>
        </p:nvSpPr>
        <p:spPr>
          <a:xfrm>
            <a:off x="1489646" y="473403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35÷7=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85854" y="473403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42" name="矩形 41"/>
          <p:cNvSpPr/>
          <p:nvPr/>
        </p:nvSpPr>
        <p:spPr>
          <a:xfrm>
            <a:off x="4441974" y="4734034"/>
            <a:ext cx="17331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54÷9=</a:t>
            </a:r>
          </a:p>
        </p:txBody>
      </p:sp>
      <p:sp>
        <p:nvSpPr>
          <p:cNvPr id="43" name="矩形 42"/>
          <p:cNvSpPr/>
          <p:nvPr/>
        </p:nvSpPr>
        <p:spPr>
          <a:xfrm>
            <a:off x="7106270" y="4746228"/>
            <a:ext cx="29354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÷4 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714599" y="1637690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857604" y="312630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610326" y="4746228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5" grpId="0"/>
      <p:bldP spid="30" grpId="0"/>
      <p:bldP spid="39" grpId="0"/>
      <p:bldP spid="41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2.完成教材第7页练习二第1,3题。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06400" y="1796415"/>
            <a:ext cx="106832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下面各题应该用什么方法计算？为什么？</a:t>
            </a:r>
            <a:endParaRPr lang="zh-CN" altLang="en-US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406400" y="2903220"/>
            <a:ext cx="102895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lvl="0" algn="l" eaLnBrk="1" hangingPunct="1">
              <a:buClrTx/>
              <a:buSzTx/>
              <a:buFontTx/>
            </a:pP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（1）蜗牛每小时可爬行5 m，6小时能爬行多少米？</a:t>
            </a: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2639487" y="4010340"/>
            <a:ext cx="691276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乘法。因为这是求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是多少。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2.完成教材第7页练习二第1,3题。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06400" y="1796415"/>
            <a:ext cx="106832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下面各题应该用什么方法计算？为什么？</a:t>
            </a:r>
            <a:endParaRPr lang="zh-CN" altLang="en-US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406400" y="2903220"/>
            <a:ext cx="102895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120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支铅笔，每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支装一盒，可以装几盒？</a:t>
            </a:r>
            <a:endParaRPr lang="en-US" altLang="zh-CN" sz="3600" b="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2639487" y="4010340"/>
            <a:ext cx="6912768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除法。求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120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里面有几个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12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。</a:t>
            </a:r>
            <a:endParaRPr lang="zh-CN" altLang="en-US" sz="36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2.完成教材第7页练习二第1,3题。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06400" y="1796415"/>
            <a:ext cx="106832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下面各题应该用什么方法计算？为什么？</a:t>
            </a:r>
            <a:endParaRPr lang="zh-CN" altLang="en-US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406400" y="2903220"/>
            <a:ext cx="111785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36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蜗牛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小时爬了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 m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，平均每小时爬行</a:t>
            </a:r>
            <a:r>
              <a:rPr lang="zh-CN" altLang="en-US" sz="36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多少米？</a:t>
            </a:r>
            <a:endParaRPr lang="en-US" altLang="zh-CN" sz="3600" b="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1771015" y="4010025"/>
            <a:ext cx="84499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除法。求把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平均分成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份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每份是多少。</a:t>
            </a:r>
            <a:endParaRPr lang="zh-CN" altLang="en-US" sz="36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2.完成教材第7页练习二第1,3题。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06400" y="1796415"/>
            <a:ext cx="106832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下面各题应该用什么方法计算？为什么？</a:t>
            </a:r>
            <a:endParaRPr lang="zh-CN" altLang="en-US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445135" y="2691130"/>
            <a:ext cx="11178540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）一头大象的体重是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5600 kg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，下地是一头牛的体</a:t>
            </a: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重的</a:t>
            </a:r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倍。这头牛重多少千克？</a:t>
            </a:r>
            <a:endParaRPr lang="en-US" altLang="zh-CN" sz="3600" b="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1428115" y="4417060"/>
            <a:ext cx="10280015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除法。一头牛体重的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倍等于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5600 kg,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把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5600 </a:t>
            </a:r>
            <a:r>
              <a:rPr lang="en-US" altLang="zh-CN" sz="36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kg</a:t>
            </a:r>
          </a:p>
          <a:p>
            <a:pPr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36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平均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分成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份</a:t>
            </a:r>
            <a:r>
              <a:rPr lang="en-US" altLang="zh-CN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3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每份的重量就是一头牛的重量。</a:t>
            </a:r>
            <a:endParaRPr lang="zh-CN" altLang="en-US" sz="36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2.完成教材第7页练习二第1,3题。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406400" y="1796415"/>
            <a:ext cx="106832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sz="3600" b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3.</a:t>
            </a:r>
            <a:r>
              <a:rPr lang="zh-CN" altLang="en-US" sz="3600" b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调皮的小猫。</a:t>
            </a:r>
            <a:endParaRPr lang="zh-CN" altLang="en-US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图片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82010" y="1233805"/>
            <a:ext cx="5734050" cy="320738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333746" y="4620488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2023036" y="4645283"/>
            <a:ext cx="3039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89×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=356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23732" y="555586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</a:p>
        </p:txBody>
      </p:sp>
      <p:sp>
        <p:nvSpPr>
          <p:cNvPr id="20" name="矩形 19"/>
          <p:cNvSpPr/>
          <p:nvPr/>
        </p:nvSpPr>
        <p:spPr>
          <a:xfrm>
            <a:off x="2048413" y="5580658"/>
            <a:ext cx="3132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×18=774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68348" y="45956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</a:p>
        </p:txBody>
      </p:sp>
      <p:sp>
        <p:nvSpPr>
          <p:cNvPr id="2" name="矩形 1"/>
          <p:cNvSpPr/>
          <p:nvPr/>
        </p:nvSpPr>
        <p:spPr>
          <a:xfrm>
            <a:off x="6574819" y="4620487"/>
            <a:ext cx="3039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672÷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6822685" y="5531068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</a:p>
        </p:txBody>
      </p:sp>
      <p:sp>
        <p:nvSpPr>
          <p:cNvPr id="4" name="矩形 3"/>
          <p:cNvSpPr/>
          <p:nvPr/>
        </p:nvSpPr>
        <p:spPr>
          <a:xfrm>
            <a:off x="6470977" y="5555862"/>
            <a:ext cx="3017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÷20=35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3.完成教材第8页练习二第7题。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692357" y="2606442"/>
            <a:ext cx="1664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24+0=</a:t>
            </a:r>
          </a:p>
        </p:txBody>
      </p:sp>
      <p:sp>
        <p:nvSpPr>
          <p:cNvPr id="7" name="矩形 6"/>
          <p:cNvSpPr/>
          <p:nvPr/>
        </p:nvSpPr>
        <p:spPr>
          <a:xfrm>
            <a:off x="4357658" y="2606442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</a:p>
        </p:txBody>
      </p:sp>
      <p:sp>
        <p:nvSpPr>
          <p:cNvPr id="11" name="矩形 10"/>
          <p:cNvSpPr/>
          <p:nvPr/>
        </p:nvSpPr>
        <p:spPr>
          <a:xfrm>
            <a:off x="6508781" y="2606442"/>
            <a:ext cx="179133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13-13=</a:t>
            </a:r>
          </a:p>
        </p:txBody>
      </p:sp>
      <p:sp>
        <p:nvSpPr>
          <p:cNvPr id="12" name="矩形 11"/>
          <p:cNvSpPr/>
          <p:nvPr/>
        </p:nvSpPr>
        <p:spPr>
          <a:xfrm>
            <a:off x="8133601" y="2606442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624210" y="1743467"/>
            <a:ext cx="460851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marL="457200" indent="-4572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直接写出得数。</a:t>
            </a:r>
            <a:endParaRPr lang="en-US" altLang="zh-CN" sz="36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73276" y="3533835"/>
            <a:ext cx="13970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0×8=</a:t>
            </a:r>
          </a:p>
        </p:txBody>
      </p:sp>
      <p:sp>
        <p:nvSpPr>
          <p:cNvPr id="15" name="矩形 14"/>
          <p:cNvSpPr/>
          <p:nvPr/>
        </p:nvSpPr>
        <p:spPr>
          <a:xfrm>
            <a:off x="4022347" y="3533835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9" name="矩形 8"/>
          <p:cNvSpPr/>
          <p:nvPr/>
        </p:nvSpPr>
        <p:spPr>
          <a:xfrm>
            <a:off x="6489700" y="3533835"/>
            <a:ext cx="13970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0÷9=</a:t>
            </a:r>
          </a:p>
        </p:txBody>
      </p:sp>
      <p:sp>
        <p:nvSpPr>
          <p:cNvPr id="10" name="矩形 9"/>
          <p:cNvSpPr/>
          <p:nvPr/>
        </p:nvSpPr>
        <p:spPr>
          <a:xfrm>
            <a:off x="7857852" y="3554740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26" name="矩形 25"/>
          <p:cNvSpPr/>
          <p:nvPr/>
        </p:nvSpPr>
        <p:spPr>
          <a:xfrm>
            <a:off x="2713600" y="4550658"/>
            <a:ext cx="152336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70-0=</a:t>
            </a:r>
          </a:p>
        </p:txBody>
      </p:sp>
      <p:sp>
        <p:nvSpPr>
          <p:cNvPr id="27" name="矩形 26"/>
          <p:cNvSpPr/>
          <p:nvPr/>
        </p:nvSpPr>
        <p:spPr>
          <a:xfrm>
            <a:off x="4245010" y="4546848"/>
            <a:ext cx="71882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</a:p>
        </p:txBody>
      </p:sp>
      <p:sp>
        <p:nvSpPr>
          <p:cNvPr id="28" name="矩形 27"/>
          <p:cNvSpPr/>
          <p:nvPr/>
        </p:nvSpPr>
        <p:spPr>
          <a:xfrm>
            <a:off x="6417692" y="4550657"/>
            <a:ext cx="19329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0+504=</a:t>
            </a:r>
          </a:p>
        </p:txBody>
      </p:sp>
      <p:sp>
        <p:nvSpPr>
          <p:cNvPr id="29" name="矩形 28"/>
          <p:cNvSpPr/>
          <p:nvPr/>
        </p:nvSpPr>
        <p:spPr>
          <a:xfrm>
            <a:off x="8206973" y="4562217"/>
            <a:ext cx="9867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504</a:t>
            </a:r>
          </a:p>
        </p:txBody>
      </p:sp>
      <p:sp>
        <p:nvSpPr>
          <p:cNvPr id="30" name="矩形 29"/>
          <p:cNvSpPr/>
          <p:nvPr/>
        </p:nvSpPr>
        <p:spPr>
          <a:xfrm>
            <a:off x="2641592" y="5558770"/>
            <a:ext cx="1664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0÷36=</a:t>
            </a:r>
          </a:p>
        </p:txBody>
      </p:sp>
      <p:sp>
        <p:nvSpPr>
          <p:cNvPr id="31" name="矩形 30"/>
          <p:cNvSpPr/>
          <p:nvPr/>
        </p:nvSpPr>
        <p:spPr>
          <a:xfrm>
            <a:off x="4245148" y="5558770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  <p:sp>
        <p:nvSpPr>
          <p:cNvPr id="32" name="矩形 31"/>
          <p:cNvSpPr/>
          <p:nvPr/>
        </p:nvSpPr>
        <p:spPr>
          <a:xfrm>
            <a:off x="6273676" y="5558769"/>
            <a:ext cx="193294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392×0=</a:t>
            </a:r>
          </a:p>
        </p:txBody>
      </p:sp>
      <p:sp>
        <p:nvSpPr>
          <p:cNvPr id="33" name="矩形 32"/>
          <p:cNvSpPr/>
          <p:nvPr/>
        </p:nvSpPr>
        <p:spPr>
          <a:xfrm>
            <a:off x="8133580" y="5570964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5" grpId="0"/>
      <p:bldP spid="10" grpId="0"/>
      <p:bldP spid="27" grpId="0"/>
      <p:bldP spid="29" grpId="0"/>
      <p:bldP spid="31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616710"/>
            <a:ext cx="9337040" cy="154305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乘法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的定义:求几个相同加数的和的简便运算。相乘的两个数叫做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因数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。乘得的数叫做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积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000" y="3854450"/>
            <a:ext cx="9336405" cy="231711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除法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的意义:已知两个因数的积与其中一个因数,求另一个因数的运算,叫做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除法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除法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乘法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逆运算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3" name="图片 22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4" name="图片 23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3" name="圆角矩形标注 2"/>
          <p:cNvSpPr/>
          <p:nvPr/>
        </p:nvSpPr>
        <p:spPr>
          <a:xfrm>
            <a:off x="1051560" y="1663065"/>
            <a:ext cx="4389120" cy="818515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乘、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除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法之间的关系</a:t>
            </a:r>
          </a:p>
        </p:txBody>
      </p:sp>
      <p:sp>
        <p:nvSpPr>
          <p:cNvPr id="4" name="矩形 3"/>
          <p:cNvSpPr/>
          <p:nvPr/>
        </p:nvSpPr>
        <p:spPr>
          <a:xfrm>
            <a:off x="5937250" y="1780540"/>
            <a:ext cx="4912995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除法是乘法的逆运算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051560" y="2844165"/>
            <a:ext cx="4388485" cy="81915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各部分间的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5852160" y="2837815"/>
            <a:ext cx="4388485" cy="825500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各部分间的关系</a:t>
            </a:r>
          </a:p>
        </p:txBody>
      </p:sp>
      <p:sp>
        <p:nvSpPr>
          <p:cNvPr id="12" name="矩形 11"/>
          <p:cNvSpPr/>
          <p:nvPr/>
        </p:nvSpPr>
        <p:spPr>
          <a:xfrm>
            <a:off x="1358646" y="4026101"/>
            <a:ext cx="3034575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积＝因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</a:p>
        </p:txBody>
      </p:sp>
      <p:sp>
        <p:nvSpPr>
          <p:cNvPr id="13" name="矩形 12"/>
          <p:cNvSpPr/>
          <p:nvPr/>
        </p:nvSpPr>
        <p:spPr>
          <a:xfrm>
            <a:off x="1134745" y="4972050"/>
            <a:ext cx="4222115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</a:p>
        </p:txBody>
      </p:sp>
      <p:sp>
        <p:nvSpPr>
          <p:cNvPr id="14" name="矩形 13"/>
          <p:cNvSpPr/>
          <p:nvPr/>
        </p:nvSpPr>
        <p:spPr>
          <a:xfrm>
            <a:off x="5937289" y="4026771"/>
            <a:ext cx="3869411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商＝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</a:p>
        </p:txBody>
      </p:sp>
      <p:sp>
        <p:nvSpPr>
          <p:cNvPr id="15" name="矩形 14"/>
          <p:cNvSpPr/>
          <p:nvPr/>
        </p:nvSpPr>
        <p:spPr>
          <a:xfrm>
            <a:off x="5937250" y="5920105"/>
            <a:ext cx="4279900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＝除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</a:p>
        </p:txBody>
      </p:sp>
      <p:sp>
        <p:nvSpPr>
          <p:cNvPr id="16" name="矩形 15"/>
          <p:cNvSpPr/>
          <p:nvPr/>
        </p:nvSpPr>
        <p:spPr>
          <a:xfrm>
            <a:off x="5937548" y="4973308"/>
            <a:ext cx="4078762" cy="5835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除数＝被除数÷商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10" grpId="0" bldLvl="0" animBg="1"/>
      <p:bldP spid="11" grpId="0" bldLvl="0" animBg="1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3" name="图片 22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4" name="图片 23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91970" y="1521460"/>
            <a:ext cx="9118600" cy="4323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有关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的运算用字母表示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加法：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+0=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减法：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-0=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乘法：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0×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除法：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0÷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=0(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a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≠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0)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不能作除数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</a:t>
            </a:r>
            <a:endParaRPr lang="en-US" altLang="zh-CN" sz="3600" dirty="0" smtClean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教材第7页练习二第4,6题。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3" name="图片 10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286000" y="1289050"/>
            <a:ext cx="7620000" cy="427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8" cstate="print"/>
          <a:srcRect b="6287"/>
          <a:stretch>
            <a:fillRect/>
          </a:stretch>
        </p:blipFill>
        <p:spPr>
          <a:xfrm>
            <a:off x="2286000" y="1289050"/>
            <a:ext cx="7597140" cy="4734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9" cstate="print"/>
          <a:srcRect b="4556"/>
          <a:stretch>
            <a:fillRect/>
          </a:stretch>
        </p:blipFill>
        <p:spPr>
          <a:xfrm>
            <a:off x="2286000" y="1289050"/>
            <a:ext cx="7597140" cy="4734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286000" y="1289050"/>
            <a:ext cx="7596505" cy="473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286000" y="1289050"/>
            <a:ext cx="7597140" cy="473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6175" y="2359660"/>
            <a:ext cx="7359650" cy="2330450"/>
          </a:xfrm>
          <a:prstGeom prst="rect">
            <a:avLst/>
          </a:prstGeom>
        </p:spPr>
      </p:pic>
      <p:sp>
        <p:nvSpPr>
          <p:cNvPr id="52" name="TextBox 14"/>
          <p:cNvSpPr txBox="1"/>
          <p:nvPr/>
        </p:nvSpPr>
        <p:spPr>
          <a:xfrm>
            <a:off x="412304" y="1429217"/>
            <a:ext cx="77048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你能根据图中的信息提出数学问题？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60525" y="4975225"/>
            <a:ext cx="10252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每个花瓶里插3枝花,4个花瓶一共插了多少枝花?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10" name="图片 109"/>
          <p:cNvPicPr/>
          <p:nvPr/>
        </p:nvPicPr>
        <p:blipFill>
          <a:blip r:embed="rId7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1651" y="2730500"/>
            <a:ext cx="3873499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TextBox 14"/>
          <p:cNvSpPr txBox="1"/>
          <p:nvPr/>
        </p:nvSpPr>
        <p:spPr>
          <a:xfrm>
            <a:off x="412115" y="1175385"/>
            <a:ext cx="112229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小华每天向存钱罐里放两枚硬币,那么她一周总共存放多少枚硬币呢?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91055" y="3730625"/>
            <a:ext cx="582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2+2+2+2+2+2+2=14(枚)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906780" y="2286635"/>
            <a:ext cx="110058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每个花瓶里插3枝花,4个花瓶一共插了多少枝花?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4730" y="330200"/>
            <a:ext cx="6178550" cy="1956435"/>
          </a:xfrm>
          <a:prstGeom prst="rect">
            <a:avLst/>
          </a:prstGeom>
        </p:spPr>
      </p:pic>
      <p:sp>
        <p:nvSpPr>
          <p:cNvPr id="6" name="TextBox 12"/>
          <p:cNvSpPr txBox="1"/>
          <p:nvPr/>
        </p:nvSpPr>
        <p:spPr>
          <a:xfrm>
            <a:off x="2371090" y="3348990"/>
            <a:ext cx="7004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加法算式：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3+3+3+3=12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（枝）</a:t>
            </a:r>
          </a:p>
        </p:txBody>
      </p:sp>
      <p:sp>
        <p:nvSpPr>
          <p:cNvPr id="3" name="TextBox 29"/>
          <p:cNvSpPr txBox="1"/>
          <p:nvPr/>
        </p:nvSpPr>
        <p:spPr>
          <a:xfrm>
            <a:off x="2371090" y="4411345"/>
            <a:ext cx="64858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乘法算式：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3×4=12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（枝）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1090" y="5473700"/>
            <a:ext cx="67405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个花瓶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一共插了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枝花。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utoUpdateAnimBg="0"/>
      <p:bldP spid="6" grpId="0"/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Box 7"/>
          <p:cNvSpPr txBox="1"/>
          <p:nvPr/>
        </p:nvSpPr>
        <p:spPr>
          <a:xfrm>
            <a:off x="686496" y="1291118"/>
            <a:ext cx="785381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哪种表示方式更简便呢?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什么是乘法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4" name="TextBox 29"/>
          <p:cNvSpPr txBox="1"/>
          <p:nvPr/>
        </p:nvSpPr>
        <p:spPr>
          <a:xfrm>
            <a:off x="3429635" y="2032000"/>
            <a:ext cx="5377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乘法算式：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 ×   4   =   12</a:t>
            </a:r>
          </a:p>
        </p:txBody>
      </p:sp>
      <p:grpSp>
        <p:nvGrpSpPr>
          <p:cNvPr id="10" name="组合 40"/>
          <p:cNvGrpSpPr/>
          <p:nvPr/>
        </p:nvGrpSpPr>
        <p:grpSpPr>
          <a:xfrm>
            <a:off x="5094927" y="2773117"/>
            <a:ext cx="1198881" cy="904240"/>
            <a:chOff x="-99426" y="91662"/>
            <a:chExt cx="1198890" cy="904430"/>
          </a:xfrm>
        </p:grpSpPr>
        <p:sp>
          <p:nvSpPr>
            <p:cNvPr id="14" name="矩形 27"/>
            <p:cNvSpPr/>
            <p:nvPr/>
          </p:nvSpPr>
          <p:spPr>
            <a:xfrm rot="16200000">
              <a:off x="58638" y="-66402"/>
              <a:ext cx="513823" cy="8299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-32115" y="281567"/>
              <a:ext cx="1131579" cy="71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因数 </a:t>
              </a:r>
            </a:p>
          </p:txBody>
        </p:sp>
      </p:grpSp>
      <p:grpSp>
        <p:nvGrpSpPr>
          <p:cNvPr id="16" name="组合 41"/>
          <p:cNvGrpSpPr/>
          <p:nvPr/>
        </p:nvGrpSpPr>
        <p:grpSpPr>
          <a:xfrm>
            <a:off x="6342382" y="2776927"/>
            <a:ext cx="1272540" cy="925831"/>
            <a:chOff x="-194801" y="83628"/>
            <a:chExt cx="1272548" cy="926026"/>
          </a:xfrm>
        </p:grpSpPr>
        <p:sp>
          <p:nvSpPr>
            <p:cNvPr id="17" name="矩形 35"/>
            <p:cNvSpPr/>
            <p:nvPr/>
          </p:nvSpPr>
          <p:spPr>
            <a:xfrm rot="16200000">
              <a:off x="-36737" y="-74436"/>
              <a:ext cx="513823" cy="8299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21" name="TextBox 38"/>
            <p:cNvSpPr txBox="1"/>
            <p:nvPr/>
          </p:nvSpPr>
          <p:spPr>
            <a:xfrm>
              <a:off x="-120506" y="295128"/>
              <a:ext cx="1198253" cy="7145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因数 </a:t>
              </a:r>
            </a:p>
          </p:txBody>
        </p:sp>
      </p:grpSp>
      <p:grpSp>
        <p:nvGrpSpPr>
          <p:cNvPr id="22" name="组合 42"/>
          <p:cNvGrpSpPr/>
          <p:nvPr/>
        </p:nvGrpSpPr>
        <p:grpSpPr>
          <a:xfrm>
            <a:off x="7737676" y="2772856"/>
            <a:ext cx="891759" cy="976838"/>
            <a:chOff x="-5294" y="96603"/>
            <a:chExt cx="892912" cy="977044"/>
          </a:xfrm>
        </p:grpSpPr>
        <p:sp>
          <p:nvSpPr>
            <p:cNvPr id="23" name="矩形 36"/>
            <p:cNvSpPr/>
            <p:nvPr/>
          </p:nvSpPr>
          <p:spPr>
            <a:xfrm rot="16200000">
              <a:off x="153304" y="-61995"/>
              <a:ext cx="513823" cy="83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</a:p>
          </p:txBody>
        </p:sp>
        <p:sp>
          <p:nvSpPr>
            <p:cNvPr id="28" name="TextBox 39"/>
            <p:cNvSpPr txBox="1"/>
            <p:nvPr/>
          </p:nvSpPr>
          <p:spPr>
            <a:xfrm>
              <a:off x="315782" y="359267"/>
              <a:ext cx="571836" cy="7143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lvl="0" indent="0"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积 </a:t>
              </a:r>
            </a:p>
          </p:txBody>
        </p:sp>
      </p:grp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762125" y="4914265"/>
            <a:ext cx="49009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相乘的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两个数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因数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294181" y="4914106"/>
            <a:ext cx="365465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叫做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1" name="TextBox 34"/>
          <p:cNvSpPr txBox="1"/>
          <p:nvPr/>
        </p:nvSpPr>
        <p:spPr>
          <a:xfrm>
            <a:off x="1762125" y="5705475"/>
            <a:ext cx="8980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求几个相同加数的和的</a:t>
            </a:r>
            <a:r>
              <a:rPr lang="zh-CN" altLang="en-US" sz="32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简便运算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，叫做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乘法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3" name="圆角矩形标注 32"/>
          <p:cNvSpPr/>
          <p:nvPr/>
        </p:nvSpPr>
        <p:spPr>
          <a:xfrm>
            <a:off x="4862195" y="4018280"/>
            <a:ext cx="3677920" cy="688340"/>
          </a:xfrm>
          <a:prstGeom prst="wedgeRoundRectCallout">
            <a:avLst>
              <a:gd name="adj1" fmla="val -21339"/>
              <a:gd name="adj2" fmla="val 4690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因数</a:t>
            </a:r>
            <a:r>
              <a:rPr lang="zh-CN" altLang="en-US" sz="3200" baseline="30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因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29" grpId="0"/>
      <p:bldP spid="30" grpId="0"/>
      <p:bldP spid="31" grpId="0"/>
      <p:bldP spid="3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1567</Words>
  <Application>Microsoft Office PowerPoint</Application>
  <PresentationFormat>自定义</PresentationFormat>
  <Paragraphs>192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2133</cp:revision>
  <dcterms:created xsi:type="dcterms:W3CDTF">2017-11-13T08:28:00Z</dcterms:created>
  <dcterms:modified xsi:type="dcterms:W3CDTF">2021-11-17T02:06:58Z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49411D436316459D9DE2D11EB633E88B</vt:lpwstr>
  </property>
</Properties>
</file>